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4" r:id="rId6"/>
    <p:sldId id="262" r:id="rId7"/>
    <p:sldId id="261" r:id="rId8"/>
    <p:sldId id="263" r:id="rId9"/>
    <p:sldId id="267" r:id="rId10"/>
    <p:sldId id="266" r:id="rId11"/>
    <p:sldId id="265" r:id="rId12"/>
    <p:sldId id="269" r:id="rId13"/>
    <p:sldId id="272" r:id="rId14"/>
    <p:sldId id="268" r:id="rId15"/>
    <p:sldId id="274" r:id="rId16"/>
    <p:sldId id="273" r:id="rId17"/>
    <p:sldId id="275" r:id="rId18"/>
    <p:sldId id="270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3510C-8622-4F3C-B39F-C538CB27426E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30362-1073-4613-930F-918FE8A5127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691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t-</a:t>
            </a:r>
            <a:r>
              <a:rPr lang="pl-PL" dirty="0" err="1"/>
              <a:t>distributed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30362-1073-4613-930F-918FE8A51273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62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stochastic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30362-1073-4613-930F-918FE8A51273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251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30362-1073-4613-930F-918FE8A51273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360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041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52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904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374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707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2897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8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8370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962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043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l-P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309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2A2F21B-D352-4967-89DE-2D71EEE5BD08}" type="datetimeFigureOut">
              <a:rPr lang="pl-PL" smtClean="0"/>
              <a:t>2019-03-23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08BCE41-096A-4F51-A382-255CEE359E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866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ECF396-B2A5-4E79-B659-DEB6FB2C3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BEECA6E-3145-485D-ACD5-C47013A76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40318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pl-PL" sz="2700" dirty="0">
                <a:solidFill>
                  <a:schemeClr val="tx1"/>
                </a:solidFill>
              </a:rPr>
              <a:t>Wizualizacja wielowymiarowego zbioru danych przy użyciu algorytmu </a:t>
            </a:r>
            <a:r>
              <a:rPr lang="pl-PL" sz="2700" i="1" dirty="0">
                <a:solidFill>
                  <a:schemeClr val="tx1"/>
                </a:solidFill>
              </a:rPr>
              <a:t>t-SNE</a:t>
            </a:r>
            <a:endParaRPr lang="pl-PL" sz="2700" dirty="0">
              <a:solidFill>
                <a:schemeClr val="tx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A8453CF5-04E4-4184-AC77-E36F1813020E}"/>
              </a:ext>
            </a:extLst>
          </p:cNvPr>
          <p:cNvSpPr txBox="1">
            <a:spLocks/>
          </p:cNvSpPr>
          <p:nvPr/>
        </p:nvSpPr>
        <p:spPr bwMode="blackWhite">
          <a:xfrm>
            <a:off x="1600200" y="4665061"/>
            <a:ext cx="8991600" cy="1138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dirty="0">
                <a:solidFill>
                  <a:srgbClr val="FFFFFF"/>
                </a:solidFill>
              </a:rPr>
              <a:t>Wojciech Kretowicz</a:t>
            </a:r>
          </a:p>
          <a:p>
            <a:r>
              <a:rPr lang="pl-PL" sz="1400" dirty="0">
                <a:solidFill>
                  <a:srgbClr val="FFFFFF"/>
                </a:solidFill>
              </a:rPr>
              <a:t>Wydział Matematyki i Nauk Informacyjnych, Politechnika Warszawska</a:t>
            </a:r>
          </a:p>
          <a:p>
            <a:r>
              <a:rPr lang="pl-PL" sz="1400" dirty="0">
                <a:solidFill>
                  <a:srgbClr val="FFFFFF"/>
                </a:solidFill>
              </a:rPr>
              <a:t>Koło naukowe data science politechniki warszawskiej</a:t>
            </a:r>
          </a:p>
        </p:txBody>
      </p:sp>
    </p:spTree>
    <p:extLst>
      <p:ext uri="{BB962C8B-B14F-4D97-AF65-F5344CB8AC3E}">
        <p14:creationId xmlns:p14="http://schemas.microsoft.com/office/powerpoint/2010/main" val="207942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957" y="414189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PCA czy t-</a:t>
            </a:r>
            <a:r>
              <a:rPr lang="pl-PL" sz="3800" dirty="0" err="1">
                <a:solidFill>
                  <a:schemeClr val="tx1"/>
                </a:solidFill>
              </a:rPr>
              <a:t>sne</a:t>
            </a:r>
            <a:r>
              <a:rPr lang="pl-PL" sz="3800" dirty="0">
                <a:solidFill>
                  <a:schemeClr val="tx1"/>
                </a:solidFill>
              </a:rPr>
              <a:t>?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30D11DEF-46C8-43C5-AC4B-6564A05AA9BC}"/>
              </a:ext>
            </a:extLst>
          </p:cNvPr>
          <p:cNvSpPr txBox="1">
            <a:spLocks/>
          </p:cNvSpPr>
          <p:nvPr/>
        </p:nvSpPr>
        <p:spPr bwMode="black">
          <a:xfrm>
            <a:off x="199143" y="1740876"/>
            <a:ext cx="4544786" cy="580981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solidFill>
                  <a:schemeClr val="tx1"/>
                </a:solidFill>
              </a:rPr>
              <a:t>PCA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69DB3C3C-5088-4748-A1E2-B56153DDEDA3}"/>
              </a:ext>
            </a:extLst>
          </p:cNvPr>
          <p:cNvSpPr txBox="1">
            <a:spLocks/>
          </p:cNvSpPr>
          <p:nvPr/>
        </p:nvSpPr>
        <p:spPr bwMode="black">
          <a:xfrm>
            <a:off x="5501768" y="1709484"/>
            <a:ext cx="4544786" cy="580981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solidFill>
                  <a:schemeClr val="tx1"/>
                </a:solidFill>
              </a:rPr>
              <a:t>T-</a:t>
            </a:r>
            <a:r>
              <a:rPr lang="pl-PL" sz="2400" dirty="0" err="1">
                <a:solidFill>
                  <a:schemeClr val="tx1"/>
                </a:solidFill>
              </a:rPr>
              <a:t>sne</a:t>
            </a:r>
            <a:endParaRPr lang="pl-PL" sz="2400" dirty="0">
              <a:solidFill>
                <a:schemeClr val="tx1"/>
              </a:solidFill>
            </a:endParaRP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2876ECB-18C3-4878-9BC8-6272680A9889}"/>
              </a:ext>
            </a:extLst>
          </p:cNvPr>
          <p:cNvSpPr txBox="1">
            <a:spLocks/>
          </p:cNvSpPr>
          <p:nvPr/>
        </p:nvSpPr>
        <p:spPr bwMode="black">
          <a:xfrm>
            <a:off x="642896" y="2705358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liniowość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FF92D0E2-2E8A-427C-937B-131BB9B133AC}"/>
              </a:ext>
            </a:extLst>
          </p:cNvPr>
          <p:cNvSpPr txBox="1">
            <a:spLocks/>
          </p:cNvSpPr>
          <p:nvPr/>
        </p:nvSpPr>
        <p:spPr bwMode="black">
          <a:xfrm>
            <a:off x="5978499" y="2705381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 err="1">
                <a:solidFill>
                  <a:schemeClr val="tx1"/>
                </a:solidFill>
              </a:rPr>
              <a:t>NIEliniowość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D9D0970B-1DD2-4EA4-965D-C787AF1CF651}"/>
              </a:ext>
            </a:extLst>
          </p:cNvPr>
          <p:cNvSpPr txBox="1">
            <a:spLocks/>
          </p:cNvSpPr>
          <p:nvPr/>
        </p:nvSpPr>
        <p:spPr bwMode="black">
          <a:xfrm>
            <a:off x="1167652" y="3396887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Naiwne podejście, liczy się wariancja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7207E362-6913-4139-82C1-281E06234280}"/>
              </a:ext>
            </a:extLst>
          </p:cNvPr>
          <p:cNvSpPr txBox="1">
            <a:spLocks/>
          </p:cNvSpPr>
          <p:nvPr/>
        </p:nvSpPr>
        <p:spPr bwMode="black">
          <a:xfrm>
            <a:off x="6679826" y="3429000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Algorytm bazuje na gęstości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0690F6D3-5E59-45BA-809F-508F82F120FE}"/>
              </a:ext>
            </a:extLst>
          </p:cNvPr>
          <p:cNvSpPr txBox="1">
            <a:spLocks/>
          </p:cNvSpPr>
          <p:nvPr/>
        </p:nvSpPr>
        <p:spPr bwMode="black">
          <a:xfrm>
            <a:off x="1730828" y="4241027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Zbiór rozpatrywany globalnie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Tytuł 1">
            <a:extLst>
              <a:ext uri="{FF2B5EF4-FFF2-40B4-BE49-F238E27FC236}">
                <a16:creationId xmlns:a16="http://schemas.microsoft.com/office/drawing/2014/main" id="{64233829-E835-4F4E-887F-D5A7BDAC8B5B}"/>
              </a:ext>
            </a:extLst>
          </p:cNvPr>
          <p:cNvSpPr txBox="1">
            <a:spLocks/>
          </p:cNvSpPr>
          <p:nvPr/>
        </p:nvSpPr>
        <p:spPr bwMode="black">
          <a:xfrm>
            <a:off x="7330577" y="4184458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Zbiór rozpatrywany lokalnie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Łącznik: zakrzywiony 16">
            <a:extLst>
              <a:ext uri="{FF2B5EF4-FFF2-40B4-BE49-F238E27FC236}">
                <a16:creationId xmlns:a16="http://schemas.microsoft.com/office/drawing/2014/main" id="{409603DD-5AE0-4A59-87C9-6B3F35F6A5CC}"/>
              </a:ext>
            </a:extLst>
          </p:cNvPr>
          <p:cNvCxnSpPr>
            <a:stCxn id="7" idx="0"/>
            <a:endCxn id="4" idx="2"/>
          </p:cNvCxnSpPr>
          <p:nvPr/>
        </p:nvCxnSpPr>
        <p:spPr>
          <a:xfrm rot="16200000" flipV="1">
            <a:off x="2501663" y="2291731"/>
            <a:ext cx="383501" cy="443753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Łącznik: zakrzywiony 20">
            <a:extLst>
              <a:ext uri="{FF2B5EF4-FFF2-40B4-BE49-F238E27FC236}">
                <a16:creationId xmlns:a16="http://schemas.microsoft.com/office/drawing/2014/main" id="{60E84624-3F61-4D48-90D8-54D4DE74CFD4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rot="16200000" flipV="1">
            <a:off x="3026789" y="2983631"/>
            <a:ext cx="301756" cy="524756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: zakrzywiony 24">
            <a:extLst>
              <a:ext uri="{FF2B5EF4-FFF2-40B4-BE49-F238E27FC236}">
                <a16:creationId xmlns:a16="http://schemas.microsoft.com/office/drawing/2014/main" id="{2B706FA3-2906-4871-A623-0F4510ABD1A3}"/>
              </a:ext>
            </a:extLst>
          </p:cNvPr>
          <p:cNvCxnSpPr>
            <a:stCxn id="13" idx="0"/>
            <a:endCxn id="10" idx="2"/>
          </p:cNvCxnSpPr>
          <p:nvPr/>
        </p:nvCxnSpPr>
        <p:spPr>
          <a:xfrm rot="16200000" flipV="1">
            <a:off x="3494450" y="3732256"/>
            <a:ext cx="454367" cy="563176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: zakrzywiony 27">
            <a:extLst>
              <a:ext uri="{FF2B5EF4-FFF2-40B4-BE49-F238E27FC236}">
                <a16:creationId xmlns:a16="http://schemas.microsoft.com/office/drawing/2014/main" id="{425709E6-B691-4FD3-AA25-B82081A7D33A}"/>
              </a:ext>
            </a:extLst>
          </p:cNvPr>
          <p:cNvCxnSpPr>
            <a:endCxn id="6" idx="2"/>
          </p:cNvCxnSpPr>
          <p:nvPr/>
        </p:nvCxnSpPr>
        <p:spPr>
          <a:xfrm rot="10800000">
            <a:off x="7774162" y="2290466"/>
            <a:ext cx="476731" cy="38350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: zakrzywiony 29">
            <a:extLst>
              <a:ext uri="{FF2B5EF4-FFF2-40B4-BE49-F238E27FC236}">
                <a16:creationId xmlns:a16="http://schemas.microsoft.com/office/drawing/2014/main" id="{BA3DACCE-0E33-4A8D-B6A7-0915D59C7D09}"/>
              </a:ext>
            </a:extLst>
          </p:cNvPr>
          <p:cNvCxnSpPr>
            <a:stCxn id="8" idx="0"/>
            <a:endCxn id="6" idx="2"/>
          </p:cNvCxnSpPr>
          <p:nvPr/>
        </p:nvCxnSpPr>
        <p:spPr>
          <a:xfrm rot="16200000" flipV="1">
            <a:off x="7805069" y="2259557"/>
            <a:ext cx="414916" cy="476731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: zakrzywiony 33">
            <a:extLst>
              <a:ext uri="{FF2B5EF4-FFF2-40B4-BE49-F238E27FC236}">
                <a16:creationId xmlns:a16="http://schemas.microsoft.com/office/drawing/2014/main" id="{F14FF05A-DD97-4106-865F-8F317001C2BB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rot="16200000" flipV="1">
            <a:off x="8434633" y="2911413"/>
            <a:ext cx="333846" cy="701327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Łącznik: zakrzywiony 35">
            <a:extLst>
              <a:ext uri="{FF2B5EF4-FFF2-40B4-BE49-F238E27FC236}">
                <a16:creationId xmlns:a16="http://schemas.microsoft.com/office/drawing/2014/main" id="{6C867121-D834-4DB8-92EA-B3E135F9DF96}"/>
              </a:ext>
            </a:extLst>
          </p:cNvPr>
          <p:cNvCxnSpPr>
            <a:stCxn id="14" idx="0"/>
            <a:endCxn id="11" idx="2"/>
          </p:cNvCxnSpPr>
          <p:nvPr/>
        </p:nvCxnSpPr>
        <p:spPr>
          <a:xfrm rot="16200000" flipV="1">
            <a:off x="9094753" y="3676240"/>
            <a:ext cx="365685" cy="650751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ytuł 1">
            <a:extLst>
              <a:ext uri="{FF2B5EF4-FFF2-40B4-BE49-F238E27FC236}">
                <a16:creationId xmlns:a16="http://schemas.microsoft.com/office/drawing/2014/main" id="{AE2AE5EC-CEB1-43A7-86BE-DA0A8827882B}"/>
              </a:ext>
            </a:extLst>
          </p:cNvPr>
          <p:cNvSpPr txBox="1">
            <a:spLocks/>
          </p:cNvSpPr>
          <p:nvPr/>
        </p:nvSpPr>
        <p:spPr bwMode="black">
          <a:xfrm>
            <a:off x="1182140" y="4997128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Działa znacznie szybciej od t-</a:t>
            </a:r>
            <a:r>
              <a:rPr lang="pl-PL" sz="1200" dirty="0" err="1">
                <a:solidFill>
                  <a:schemeClr val="tx1"/>
                </a:solidFill>
              </a:rPr>
              <a:t>sne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Tytuł 1">
            <a:extLst>
              <a:ext uri="{FF2B5EF4-FFF2-40B4-BE49-F238E27FC236}">
                <a16:creationId xmlns:a16="http://schemas.microsoft.com/office/drawing/2014/main" id="{B300DFC6-5799-4800-BC16-BC1B5F2BB80C}"/>
              </a:ext>
            </a:extLst>
          </p:cNvPr>
          <p:cNvSpPr txBox="1">
            <a:spLocks/>
          </p:cNvSpPr>
          <p:nvPr/>
        </p:nvSpPr>
        <p:spPr bwMode="black">
          <a:xfrm>
            <a:off x="6744110" y="4971192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Działa znacznie wolniej od </a:t>
            </a:r>
            <a:r>
              <a:rPr lang="pl-PL" sz="1200" dirty="0" err="1">
                <a:solidFill>
                  <a:schemeClr val="tx1"/>
                </a:solidFill>
              </a:rPr>
              <a:t>pca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Tytuł 1">
            <a:extLst>
              <a:ext uri="{FF2B5EF4-FFF2-40B4-BE49-F238E27FC236}">
                <a16:creationId xmlns:a16="http://schemas.microsoft.com/office/drawing/2014/main" id="{B4E2DFE9-E4D8-43CF-B42D-034B7CE27965}"/>
              </a:ext>
            </a:extLst>
          </p:cNvPr>
          <p:cNvSpPr txBox="1">
            <a:spLocks/>
          </p:cNvSpPr>
          <p:nvPr/>
        </p:nvSpPr>
        <p:spPr bwMode="black">
          <a:xfrm>
            <a:off x="659224" y="5776673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Można dalej wykonywać obliczenia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99DDA356-70F6-4385-888F-FBED870F4D72}"/>
              </a:ext>
            </a:extLst>
          </p:cNvPr>
          <p:cNvSpPr txBox="1">
            <a:spLocks/>
          </p:cNvSpPr>
          <p:nvPr/>
        </p:nvSpPr>
        <p:spPr bwMode="black">
          <a:xfrm>
            <a:off x="6117771" y="5783219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Tylko do wizualizacji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" name="Łącznik: zakrzywiony 4">
            <a:extLst>
              <a:ext uri="{FF2B5EF4-FFF2-40B4-BE49-F238E27FC236}">
                <a16:creationId xmlns:a16="http://schemas.microsoft.com/office/drawing/2014/main" id="{9DA97FA7-2072-40AD-98AE-5176F24E19F6}"/>
              </a:ext>
            </a:extLst>
          </p:cNvPr>
          <p:cNvCxnSpPr>
            <a:stCxn id="19" idx="0"/>
            <a:endCxn id="13" idx="2"/>
          </p:cNvCxnSpPr>
          <p:nvPr/>
        </p:nvCxnSpPr>
        <p:spPr>
          <a:xfrm rot="5400000" flipH="1" flipV="1">
            <a:off x="3545713" y="4539620"/>
            <a:ext cx="366328" cy="548688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: zakrzywiony 14">
            <a:extLst>
              <a:ext uri="{FF2B5EF4-FFF2-40B4-BE49-F238E27FC236}">
                <a16:creationId xmlns:a16="http://schemas.microsoft.com/office/drawing/2014/main" id="{4D10B329-C662-4334-9A89-B86D5386A509}"/>
              </a:ext>
            </a:extLst>
          </p:cNvPr>
          <p:cNvCxnSpPr>
            <a:stCxn id="22" idx="0"/>
            <a:endCxn id="19" idx="2"/>
          </p:cNvCxnSpPr>
          <p:nvPr/>
        </p:nvCxnSpPr>
        <p:spPr>
          <a:xfrm rot="5400000" flipH="1" flipV="1">
            <a:off x="2998189" y="5320329"/>
            <a:ext cx="389772" cy="522916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: zakrzywiony 17">
            <a:extLst>
              <a:ext uri="{FF2B5EF4-FFF2-40B4-BE49-F238E27FC236}">
                <a16:creationId xmlns:a16="http://schemas.microsoft.com/office/drawing/2014/main" id="{F6D0C0DD-47ED-45D1-B0C6-72B61BF98AA0}"/>
              </a:ext>
            </a:extLst>
          </p:cNvPr>
          <p:cNvCxnSpPr>
            <a:stCxn id="20" idx="0"/>
            <a:endCxn id="14" idx="2"/>
          </p:cNvCxnSpPr>
          <p:nvPr/>
        </p:nvCxnSpPr>
        <p:spPr>
          <a:xfrm rot="5400000" flipH="1" flipV="1">
            <a:off x="9111256" y="4479479"/>
            <a:ext cx="396961" cy="586467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: zakrzywiony 25">
            <a:extLst>
              <a:ext uri="{FF2B5EF4-FFF2-40B4-BE49-F238E27FC236}">
                <a16:creationId xmlns:a16="http://schemas.microsoft.com/office/drawing/2014/main" id="{97A1138C-FAFB-4F0A-9697-146531695F9A}"/>
              </a:ext>
            </a:extLst>
          </p:cNvPr>
          <p:cNvCxnSpPr>
            <a:stCxn id="23" idx="0"/>
            <a:endCxn id="20" idx="2"/>
          </p:cNvCxnSpPr>
          <p:nvPr/>
        </p:nvCxnSpPr>
        <p:spPr>
          <a:xfrm rot="5400000" flipH="1" flipV="1">
            <a:off x="8492206" y="5258923"/>
            <a:ext cx="422254" cy="626339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05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30518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implementacje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BEF8574B-9F2D-4709-95DA-CBAE53301F50}"/>
              </a:ext>
            </a:extLst>
          </p:cNvPr>
          <p:cNvSpPr txBox="1">
            <a:spLocks/>
          </p:cNvSpPr>
          <p:nvPr/>
        </p:nvSpPr>
        <p:spPr bwMode="black">
          <a:xfrm>
            <a:off x="3747887" y="1809118"/>
            <a:ext cx="4544786" cy="580981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 err="1">
                <a:solidFill>
                  <a:schemeClr val="tx1"/>
                </a:solidFill>
              </a:rPr>
              <a:t>Python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2B5D4997-113D-4E8E-805C-92203ED6BAC1}"/>
              </a:ext>
            </a:extLst>
          </p:cNvPr>
          <p:cNvSpPr txBox="1">
            <a:spLocks/>
          </p:cNvSpPr>
          <p:nvPr/>
        </p:nvSpPr>
        <p:spPr bwMode="black">
          <a:xfrm>
            <a:off x="3747887" y="2594844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 err="1">
                <a:solidFill>
                  <a:schemeClr val="tx1"/>
                </a:solidFill>
              </a:rPr>
              <a:t>Sklearn.manifold.tsne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F9C88ECF-1BC8-4F46-BE30-1EE853D34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94" y="3143558"/>
            <a:ext cx="8604906" cy="35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30518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implementacje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BEF8574B-9F2D-4709-95DA-CBAE53301F50}"/>
              </a:ext>
            </a:extLst>
          </p:cNvPr>
          <p:cNvSpPr txBox="1">
            <a:spLocks/>
          </p:cNvSpPr>
          <p:nvPr/>
        </p:nvSpPr>
        <p:spPr bwMode="black">
          <a:xfrm>
            <a:off x="3747887" y="1809118"/>
            <a:ext cx="4544786" cy="580981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solidFill>
                  <a:schemeClr val="tx1"/>
                </a:solidFill>
              </a:rPr>
              <a:t>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2B5D4997-113D-4E8E-805C-92203ED6BAC1}"/>
              </a:ext>
            </a:extLst>
          </p:cNvPr>
          <p:cNvSpPr txBox="1">
            <a:spLocks/>
          </p:cNvSpPr>
          <p:nvPr/>
        </p:nvSpPr>
        <p:spPr bwMode="black">
          <a:xfrm>
            <a:off x="3747887" y="2594844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 err="1">
                <a:solidFill>
                  <a:schemeClr val="tx1"/>
                </a:solidFill>
              </a:rPr>
              <a:t>Tsne</a:t>
            </a:r>
            <a:r>
              <a:rPr lang="pl-PL" sz="1200" dirty="0">
                <a:solidFill>
                  <a:schemeClr val="tx1"/>
                </a:solidFill>
              </a:rPr>
              <a:t>::</a:t>
            </a:r>
            <a:r>
              <a:rPr lang="pl-PL" sz="1200" dirty="0" err="1">
                <a:solidFill>
                  <a:schemeClr val="tx1"/>
                </a:solidFill>
              </a:rPr>
              <a:t>tsne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49708F25-BE6A-4B86-BFAD-535514E9D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1" y="3325905"/>
            <a:ext cx="7482848" cy="266251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40ED24E3-7D5C-415D-B99B-8AE12946B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30" y="1809118"/>
            <a:ext cx="3492679" cy="4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21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92495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Przykład I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6C3791D-096E-4F02-B1AE-DF5E94B96DD8}"/>
              </a:ext>
            </a:extLst>
          </p:cNvPr>
          <p:cNvSpPr txBox="1">
            <a:spLocks/>
          </p:cNvSpPr>
          <p:nvPr/>
        </p:nvSpPr>
        <p:spPr bwMode="black">
          <a:xfrm>
            <a:off x="3814321" y="2323467"/>
            <a:ext cx="4563357" cy="1517829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solidFill>
                  <a:schemeClr val="tx1"/>
                </a:solidFill>
              </a:rPr>
              <a:t>MNIST</a:t>
            </a:r>
          </a:p>
          <a:p>
            <a:r>
              <a:rPr lang="pl-PL" sz="2400" dirty="0">
                <a:solidFill>
                  <a:schemeClr val="tx1"/>
                </a:solidFill>
              </a:rPr>
              <a:t>60 000 zdjęć ręcznie napisanych cyfr</a:t>
            </a:r>
          </a:p>
        </p:txBody>
      </p:sp>
    </p:spTree>
    <p:extLst>
      <p:ext uri="{BB962C8B-B14F-4D97-AF65-F5344CB8AC3E}">
        <p14:creationId xmlns:p14="http://schemas.microsoft.com/office/powerpoint/2010/main" val="1427836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92495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Przykład I, </a:t>
            </a:r>
            <a:r>
              <a:rPr lang="pl-PL" sz="3800" dirty="0" err="1">
                <a:solidFill>
                  <a:schemeClr val="tx1"/>
                </a:solidFill>
              </a:rPr>
              <a:t>pca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B5FD51-FA1C-4874-8E7D-B60C0A79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385" y="1422941"/>
            <a:ext cx="8071902" cy="532782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28806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92495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Przykład I, </a:t>
            </a:r>
            <a:r>
              <a:rPr lang="pl-PL" sz="3800" dirty="0" err="1">
                <a:solidFill>
                  <a:schemeClr val="tx1"/>
                </a:solidFill>
              </a:rPr>
              <a:t>pca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66F107-0055-43D5-BD3E-FEFC09D27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03" y="1431351"/>
            <a:ext cx="8069994" cy="532656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6656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92495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Przykład I, T-SNE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1109D8-D264-4E07-A2D9-BB9DE4BB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52" y="1393986"/>
            <a:ext cx="8110695" cy="540129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869842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92495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Przykład I, T-SNE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E73C65-135B-4FDB-AA44-8900B53A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41" y="1387785"/>
            <a:ext cx="8129318" cy="541369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18416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658" y="264671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 err="1">
                <a:solidFill>
                  <a:schemeClr val="tx1"/>
                </a:solidFill>
              </a:rPr>
              <a:t>PRZYkład</a:t>
            </a:r>
            <a:r>
              <a:rPr lang="pl-PL" sz="3800" dirty="0">
                <a:solidFill>
                  <a:schemeClr val="tx1"/>
                </a:solidFill>
              </a:rPr>
              <a:t> II, fałszywe klastry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5781364-4484-453A-A4D5-F5456A75B161}"/>
              </a:ext>
            </a:extLst>
          </p:cNvPr>
          <p:cNvSpPr txBox="1">
            <a:spLocks/>
          </p:cNvSpPr>
          <p:nvPr/>
        </p:nvSpPr>
        <p:spPr bwMode="black">
          <a:xfrm>
            <a:off x="3814321" y="2323467"/>
            <a:ext cx="4563357" cy="1517829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solidFill>
                  <a:schemeClr val="tx1"/>
                </a:solidFill>
              </a:rPr>
              <a:t>Swiss </a:t>
            </a:r>
            <a:r>
              <a:rPr lang="pl-PL" sz="2400" dirty="0" err="1">
                <a:solidFill>
                  <a:schemeClr val="tx1"/>
                </a:solidFill>
              </a:rPr>
              <a:t>roll</a:t>
            </a:r>
            <a:endParaRPr lang="pl-PL" sz="2400" dirty="0">
              <a:solidFill>
                <a:schemeClr val="tx1"/>
              </a:solidFill>
            </a:endParaRPr>
          </a:p>
          <a:p>
            <a:r>
              <a:rPr lang="pl-PL" sz="2400">
                <a:solidFill>
                  <a:schemeClr val="tx1"/>
                </a:solidFill>
              </a:rPr>
              <a:t>10000 </a:t>
            </a:r>
            <a:r>
              <a:rPr lang="pl-PL" sz="2400" dirty="0">
                <a:solidFill>
                  <a:schemeClr val="tx1"/>
                </a:solidFill>
              </a:rPr>
              <a:t>próbek</a:t>
            </a:r>
          </a:p>
        </p:txBody>
      </p:sp>
    </p:spTree>
    <p:extLst>
      <p:ext uri="{BB962C8B-B14F-4D97-AF65-F5344CB8AC3E}">
        <p14:creationId xmlns:p14="http://schemas.microsoft.com/office/powerpoint/2010/main" val="137105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658" y="264671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 err="1">
                <a:solidFill>
                  <a:schemeClr val="tx1"/>
                </a:solidFill>
              </a:rPr>
              <a:t>PRZYkład</a:t>
            </a:r>
            <a:r>
              <a:rPr lang="pl-PL" sz="3800" dirty="0">
                <a:solidFill>
                  <a:schemeClr val="tx1"/>
                </a:solidFill>
              </a:rPr>
              <a:t> II, fałszywe klastry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C3FCE2-C37D-4908-949E-C9E12065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7" y="1394368"/>
            <a:ext cx="7987402" cy="546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09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F8C65F0-8613-4FB4-A9F0-30E3CA7E5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D7876C9-93F4-4178-925E-1C54649B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92" y="861857"/>
            <a:ext cx="10511812" cy="1089400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700" i="1" dirty="0">
                <a:solidFill>
                  <a:schemeClr val="tx1"/>
                </a:solidFill>
              </a:rPr>
              <a:t>t-SNE</a:t>
            </a:r>
            <a:r>
              <a:rPr lang="en-US" sz="2700" dirty="0">
                <a:solidFill>
                  <a:schemeClr val="tx1"/>
                </a:solidFill>
              </a:rPr>
              <a:t> = </a:t>
            </a:r>
            <a:r>
              <a:rPr lang="en-US" sz="2700" i="1" dirty="0">
                <a:solidFill>
                  <a:schemeClr val="tx1"/>
                </a:solidFill>
              </a:rPr>
              <a:t>t-distributed stochastic neighbor embedding</a:t>
            </a: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53EA867A-D3F4-48B3-BF9F-1CC92EEAABCE}"/>
              </a:ext>
            </a:extLst>
          </p:cNvPr>
          <p:cNvSpPr txBox="1">
            <a:spLocks/>
          </p:cNvSpPr>
          <p:nvPr/>
        </p:nvSpPr>
        <p:spPr bwMode="black">
          <a:xfrm>
            <a:off x="1466027" y="5280533"/>
            <a:ext cx="10548552" cy="988338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700" i="1" dirty="0" err="1">
                <a:solidFill>
                  <a:schemeClr val="tx1"/>
                </a:solidFill>
              </a:rPr>
              <a:t>Laurens</a:t>
            </a:r>
            <a:r>
              <a:rPr lang="pl-PL" sz="2700" i="1" dirty="0">
                <a:solidFill>
                  <a:schemeClr val="tx1"/>
                </a:solidFill>
              </a:rPr>
              <a:t> van der </a:t>
            </a:r>
            <a:r>
              <a:rPr lang="pl-PL" sz="2700" i="1" dirty="0" err="1">
                <a:solidFill>
                  <a:schemeClr val="tx1"/>
                </a:solidFill>
              </a:rPr>
              <a:t>maaten</a:t>
            </a:r>
            <a:r>
              <a:rPr lang="pl-PL" sz="2700" i="1" dirty="0">
                <a:solidFill>
                  <a:schemeClr val="tx1"/>
                </a:solidFill>
              </a:rPr>
              <a:t>, Geoffrey </a:t>
            </a:r>
            <a:r>
              <a:rPr lang="pl-PL" sz="2700" i="1" dirty="0" err="1">
                <a:solidFill>
                  <a:schemeClr val="tx1"/>
                </a:solidFill>
              </a:rPr>
              <a:t>hinton</a:t>
            </a: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4F46A440-9D3E-4130-8F28-DACADAADAD07}"/>
              </a:ext>
            </a:extLst>
          </p:cNvPr>
          <p:cNvSpPr txBox="1">
            <a:spLocks/>
          </p:cNvSpPr>
          <p:nvPr/>
        </p:nvSpPr>
        <p:spPr bwMode="black">
          <a:xfrm>
            <a:off x="961060" y="3146114"/>
            <a:ext cx="10511812" cy="105329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700" i="1" dirty="0" err="1">
                <a:solidFill>
                  <a:schemeClr val="tx1"/>
                </a:solidFill>
              </a:rPr>
              <a:t>Sne</a:t>
            </a:r>
            <a:r>
              <a:rPr lang="pl-PL" sz="2700" i="1" dirty="0">
                <a:solidFill>
                  <a:schemeClr val="tx1"/>
                </a:solidFill>
              </a:rPr>
              <a:t>				t-</a:t>
            </a:r>
            <a:r>
              <a:rPr lang="pl-PL" sz="2700" i="1" dirty="0" err="1">
                <a:solidFill>
                  <a:schemeClr val="tx1"/>
                </a:solidFill>
              </a:rPr>
              <a:t>sne</a:t>
            </a:r>
            <a:r>
              <a:rPr lang="pl-PL" sz="2700" i="1" dirty="0">
                <a:solidFill>
                  <a:schemeClr val="tx1"/>
                </a:solidFill>
              </a:rPr>
              <a:t> </a:t>
            </a: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3" name="Strzałka: w prawo 2">
            <a:extLst>
              <a:ext uri="{FF2B5EF4-FFF2-40B4-BE49-F238E27FC236}">
                <a16:creationId xmlns:a16="http://schemas.microsoft.com/office/drawing/2014/main" id="{A94C7675-4082-434D-90CA-5C69FC325D11}"/>
              </a:ext>
            </a:extLst>
          </p:cNvPr>
          <p:cNvSpPr/>
          <p:nvPr/>
        </p:nvSpPr>
        <p:spPr>
          <a:xfrm>
            <a:off x="5156860" y="3421337"/>
            <a:ext cx="2028825" cy="53067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9" name="Łącznik: zakrzywiony 8">
            <a:extLst>
              <a:ext uri="{FF2B5EF4-FFF2-40B4-BE49-F238E27FC236}">
                <a16:creationId xmlns:a16="http://schemas.microsoft.com/office/drawing/2014/main" id="{3890F8C8-8B5E-45FC-ADCF-8673809A2C0D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5219204" y="2148351"/>
            <a:ext cx="1194857" cy="800668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: zakrzywiony 10">
            <a:extLst>
              <a:ext uri="{FF2B5EF4-FFF2-40B4-BE49-F238E27FC236}">
                <a16:creationId xmlns:a16="http://schemas.microsoft.com/office/drawing/2014/main" id="{23D7D889-6BA3-41EA-A298-5E235F398E3F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5938071" y="4478301"/>
            <a:ext cx="1081126" cy="523337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06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5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658" y="264671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 err="1">
                <a:solidFill>
                  <a:schemeClr val="tx1"/>
                </a:solidFill>
              </a:rPr>
              <a:t>PRZYkład</a:t>
            </a:r>
            <a:r>
              <a:rPr lang="pl-PL" sz="3800" dirty="0">
                <a:solidFill>
                  <a:schemeClr val="tx1"/>
                </a:solidFill>
              </a:rPr>
              <a:t> II, fałszywe klastry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40C6555-BCF7-46A4-91F0-0C534F4DB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44" y="1381461"/>
            <a:ext cx="8291060" cy="54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5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64" y="2105557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Dziękuję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2F6C1B82-710E-447C-9B65-D08212B40A2E}"/>
              </a:ext>
            </a:extLst>
          </p:cNvPr>
          <p:cNvSpPr txBox="1">
            <a:spLocks/>
          </p:cNvSpPr>
          <p:nvPr/>
        </p:nvSpPr>
        <p:spPr bwMode="black">
          <a:xfrm>
            <a:off x="2630261" y="4601107"/>
            <a:ext cx="8991600" cy="1138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800" dirty="0">
                <a:solidFill>
                  <a:schemeClr val="tx1"/>
                </a:solidFill>
              </a:rPr>
              <a:t>Zapraszam do pytań</a:t>
            </a:r>
            <a:endParaRPr lang="en-US" sz="3800" dirty="0">
              <a:solidFill>
                <a:schemeClr val="tx1"/>
              </a:solidFill>
            </a:endParaRPr>
          </a:p>
        </p:txBody>
      </p:sp>
      <p:cxnSp>
        <p:nvCxnSpPr>
          <p:cNvPr id="5" name="Łącznik: zakrzywiony 4">
            <a:extLst>
              <a:ext uri="{FF2B5EF4-FFF2-40B4-BE49-F238E27FC236}">
                <a16:creationId xmlns:a16="http://schemas.microsoft.com/office/drawing/2014/main" id="{BD090977-A59B-480F-88EC-03B83AB06068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5479524" y="2954569"/>
            <a:ext cx="1356777" cy="1936297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487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268593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Działanie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F213D001-D2D8-4169-BC1B-9A84C979A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1" y="1610623"/>
            <a:ext cx="3925842" cy="268406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546BE66E-27C2-4719-B42C-4706EA1F2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106" y="4294683"/>
            <a:ext cx="3702120" cy="246550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4488F5CB-1D12-4D31-B510-9396AD1B5465}"/>
              </a:ext>
            </a:extLst>
          </p:cNvPr>
          <p:cNvSpPr/>
          <p:nvPr/>
        </p:nvSpPr>
        <p:spPr>
          <a:xfrm>
            <a:off x="5317566" y="2266750"/>
            <a:ext cx="1866217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0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</a:t>
            </a:r>
          </a:p>
        </p:txBody>
      </p:sp>
      <p:cxnSp>
        <p:nvCxnSpPr>
          <p:cNvPr id="21" name="Łącznik: zakrzywiony 20">
            <a:extLst>
              <a:ext uri="{FF2B5EF4-FFF2-40B4-BE49-F238E27FC236}">
                <a16:creationId xmlns:a16="http://schemas.microsoft.com/office/drawing/2014/main" id="{1517D859-F82E-40E8-874F-4DB3A436D7A1}"/>
              </a:ext>
            </a:extLst>
          </p:cNvPr>
          <p:cNvCxnSpPr>
            <a:stCxn id="16" idx="3"/>
          </p:cNvCxnSpPr>
          <p:nvPr/>
        </p:nvCxnSpPr>
        <p:spPr>
          <a:xfrm>
            <a:off x="4153469" y="2952653"/>
            <a:ext cx="914400" cy="914400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: zakrzywiony 23">
            <a:extLst>
              <a:ext uri="{FF2B5EF4-FFF2-40B4-BE49-F238E27FC236}">
                <a16:creationId xmlns:a16="http://schemas.microsoft.com/office/drawing/2014/main" id="{F9EEB736-0F09-4E2C-BDB1-BC0A6886D5B3}"/>
              </a:ext>
            </a:extLst>
          </p:cNvPr>
          <p:cNvCxnSpPr/>
          <p:nvPr/>
        </p:nvCxnSpPr>
        <p:spPr>
          <a:xfrm>
            <a:off x="6996752" y="3851799"/>
            <a:ext cx="914400" cy="914400"/>
          </a:xfrm>
          <a:prstGeom prst="curved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15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85" y="506718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Model probabilistyczny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E0841BE1-9F54-432C-871B-9D12FD3D7D13}"/>
              </a:ext>
            </a:extLst>
          </p:cNvPr>
          <p:cNvSpPr txBox="1">
            <a:spLocks/>
          </p:cNvSpPr>
          <p:nvPr/>
        </p:nvSpPr>
        <p:spPr bwMode="black">
          <a:xfrm>
            <a:off x="1061356" y="1907825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Prawdopodobieństwo warunkowe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2ABB6808-12F4-4486-8287-BBAE442AD85D}"/>
              </a:ext>
            </a:extLst>
          </p:cNvPr>
          <p:cNvSpPr txBox="1">
            <a:spLocks/>
          </p:cNvSpPr>
          <p:nvPr/>
        </p:nvSpPr>
        <p:spPr bwMode="black">
          <a:xfrm>
            <a:off x="6667478" y="1895792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Prawdopodobieństwo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9F91A13C-DB79-4D92-AA15-7C6ADA48B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8" y="2594323"/>
            <a:ext cx="5730788" cy="1917965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tx1"/>
            </a:solidFill>
          </a:ln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3785BD3C-5392-4293-BE16-BF3524841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31" y="2594323"/>
            <a:ext cx="3365079" cy="1142857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tx1"/>
            </a:solidFill>
          </a:ln>
        </p:spPr>
      </p:pic>
      <p:sp>
        <p:nvSpPr>
          <p:cNvPr id="16" name="Tytuł 1">
            <a:extLst>
              <a:ext uri="{FF2B5EF4-FFF2-40B4-BE49-F238E27FC236}">
                <a16:creationId xmlns:a16="http://schemas.microsoft.com/office/drawing/2014/main" id="{CC9EC391-18FB-4891-BFCA-8BDFA30671FA}"/>
              </a:ext>
            </a:extLst>
          </p:cNvPr>
          <p:cNvSpPr txBox="1">
            <a:spLocks/>
          </p:cNvSpPr>
          <p:nvPr/>
        </p:nvSpPr>
        <p:spPr bwMode="black">
          <a:xfrm>
            <a:off x="84843" y="5584048"/>
            <a:ext cx="3347358" cy="372999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Rozkład normalny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Łącznik: zakrzywiony 19">
            <a:extLst>
              <a:ext uri="{FF2B5EF4-FFF2-40B4-BE49-F238E27FC236}">
                <a16:creationId xmlns:a16="http://schemas.microsoft.com/office/drawing/2014/main" id="{51189B6F-5C11-4A85-81AF-D3950AFE22F8}"/>
              </a:ext>
            </a:extLst>
          </p:cNvPr>
          <p:cNvCxnSpPr>
            <a:cxnSpLocks/>
            <a:stCxn id="16" idx="0"/>
            <a:endCxn id="13" idx="2"/>
          </p:cNvCxnSpPr>
          <p:nvPr/>
        </p:nvCxnSpPr>
        <p:spPr>
          <a:xfrm rot="5400000" flipH="1" flipV="1">
            <a:off x="2081982" y="4188828"/>
            <a:ext cx="1071760" cy="1718680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ytuł 1">
            <a:extLst>
              <a:ext uri="{FF2B5EF4-FFF2-40B4-BE49-F238E27FC236}">
                <a16:creationId xmlns:a16="http://schemas.microsoft.com/office/drawing/2014/main" id="{B6198B72-3C76-403E-AC6E-E74557BBF199}"/>
              </a:ext>
            </a:extLst>
          </p:cNvPr>
          <p:cNvSpPr txBox="1">
            <a:spLocks/>
          </p:cNvSpPr>
          <p:nvPr/>
        </p:nvSpPr>
        <p:spPr bwMode="black">
          <a:xfrm>
            <a:off x="3517024" y="5578602"/>
            <a:ext cx="3347358" cy="372999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Normalizacja przez odległości od i-tej próbki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Łącznik: zakrzywiony 7">
            <a:extLst>
              <a:ext uri="{FF2B5EF4-FFF2-40B4-BE49-F238E27FC236}">
                <a16:creationId xmlns:a16="http://schemas.microsoft.com/office/drawing/2014/main" id="{04135065-F23D-416E-BD0F-82F217A7B84D}"/>
              </a:ext>
            </a:extLst>
          </p:cNvPr>
          <p:cNvCxnSpPr>
            <a:stCxn id="17" idx="0"/>
            <a:endCxn id="13" idx="2"/>
          </p:cNvCxnSpPr>
          <p:nvPr/>
        </p:nvCxnSpPr>
        <p:spPr>
          <a:xfrm rot="16200000" flipV="1">
            <a:off x="3800796" y="4188694"/>
            <a:ext cx="1066314" cy="1713501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926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85" y="506718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Model probabilistyczny</a:t>
            </a:r>
            <a:br>
              <a:rPr lang="pl-PL" sz="3800" dirty="0">
                <a:solidFill>
                  <a:schemeClr val="tx1"/>
                </a:solidFill>
              </a:rPr>
            </a:br>
            <a:r>
              <a:rPr lang="pl-PL" sz="3800" dirty="0">
                <a:solidFill>
                  <a:schemeClr val="tx1"/>
                </a:solidFill>
              </a:rPr>
              <a:t>przestrzeń o mniejszym wymiarze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B4DB392-B980-4F77-A8B8-3A31300D4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6" y="2698841"/>
            <a:ext cx="6184127" cy="1460317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tx1"/>
            </a:solidFill>
          </a:ln>
        </p:spPr>
      </p:pic>
      <p:sp>
        <p:nvSpPr>
          <p:cNvPr id="11" name="Tytuł 1">
            <a:extLst>
              <a:ext uri="{FF2B5EF4-FFF2-40B4-BE49-F238E27FC236}">
                <a16:creationId xmlns:a16="http://schemas.microsoft.com/office/drawing/2014/main" id="{07F1CC8B-2E25-4E43-9FD3-C0CDF88CD609}"/>
              </a:ext>
            </a:extLst>
          </p:cNvPr>
          <p:cNvSpPr txBox="1">
            <a:spLocks/>
          </p:cNvSpPr>
          <p:nvPr/>
        </p:nvSpPr>
        <p:spPr bwMode="black">
          <a:xfrm>
            <a:off x="1506391" y="5161059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Rozkład t-Studenta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Łącznik: zakrzywiony 6">
            <a:extLst>
              <a:ext uri="{FF2B5EF4-FFF2-40B4-BE49-F238E27FC236}">
                <a16:creationId xmlns:a16="http://schemas.microsoft.com/office/drawing/2014/main" id="{4DA674A1-3EBC-45ED-BB65-C70BE18F24B1}"/>
              </a:ext>
            </a:extLst>
          </p:cNvPr>
          <p:cNvCxnSpPr>
            <a:stCxn id="11" idx="0"/>
            <a:endCxn id="5" idx="2"/>
          </p:cNvCxnSpPr>
          <p:nvPr/>
        </p:nvCxnSpPr>
        <p:spPr>
          <a:xfrm rot="5400000" flipH="1" flipV="1">
            <a:off x="4436442" y="3501501"/>
            <a:ext cx="1001901" cy="2317216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01402EFD-4019-43B5-9C5E-AEAC9394465A}"/>
              </a:ext>
            </a:extLst>
          </p:cNvPr>
          <p:cNvSpPr txBox="1">
            <a:spLocks/>
          </p:cNvSpPr>
          <p:nvPr/>
        </p:nvSpPr>
        <p:spPr bwMode="black">
          <a:xfrm>
            <a:off x="6186127" y="5166675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Normalizacja przez wszystkie odległości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Łącznik: zakrzywiony 5">
            <a:extLst>
              <a:ext uri="{FF2B5EF4-FFF2-40B4-BE49-F238E27FC236}">
                <a16:creationId xmlns:a16="http://schemas.microsoft.com/office/drawing/2014/main" id="{B6FD1100-E9B7-41FB-9CAB-76BD60C6218C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16200000" flipV="1">
            <a:off x="6773502" y="3481657"/>
            <a:ext cx="1007517" cy="2362520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23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08747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Różnica pomiędzy modelami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86446733-A976-4A88-B6A6-047BB10F0F9C}"/>
              </a:ext>
            </a:extLst>
          </p:cNvPr>
          <p:cNvSpPr txBox="1">
            <a:spLocks/>
          </p:cNvSpPr>
          <p:nvPr/>
        </p:nvSpPr>
        <p:spPr bwMode="black">
          <a:xfrm>
            <a:off x="3714750" y="1850820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odległość </a:t>
            </a:r>
            <a:r>
              <a:rPr lang="pl-PL" sz="1200" dirty="0" err="1">
                <a:solidFill>
                  <a:schemeClr val="tx1"/>
                </a:solidFill>
              </a:rPr>
              <a:t>kullbacka-leiblera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509A9D9-0824-45EF-9D58-925F08DA8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46" y="2543893"/>
            <a:ext cx="5117460" cy="1231746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tx1"/>
            </a:solidFill>
          </a:ln>
        </p:spPr>
      </p:pic>
      <p:sp>
        <p:nvSpPr>
          <p:cNvPr id="11" name="Tytuł 1">
            <a:extLst>
              <a:ext uri="{FF2B5EF4-FFF2-40B4-BE49-F238E27FC236}">
                <a16:creationId xmlns:a16="http://schemas.microsoft.com/office/drawing/2014/main" id="{63479D01-7966-4238-B267-75BE43DBFC89}"/>
              </a:ext>
            </a:extLst>
          </p:cNvPr>
          <p:cNvSpPr txBox="1">
            <a:spLocks/>
          </p:cNvSpPr>
          <p:nvPr/>
        </p:nvSpPr>
        <p:spPr bwMode="black">
          <a:xfrm>
            <a:off x="2317884" y="4353595"/>
            <a:ext cx="3295650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karze za duże </a:t>
            </a:r>
            <a:r>
              <a:rPr lang="pl-PL" sz="1200" i="1" dirty="0">
                <a:solidFill>
                  <a:schemeClr val="tx1"/>
                </a:solidFill>
              </a:rPr>
              <a:t>p</a:t>
            </a:r>
            <a:r>
              <a:rPr lang="pl-PL" sz="1200" dirty="0">
                <a:solidFill>
                  <a:schemeClr val="tx1"/>
                </a:solidFill>
              </a:rPr>
              <a:t> i małe </a:t>
            </a:r>
            <a:r>
              <a:rPr lang="pl-PL" sz="1200" i="1" dirty="0">
                <a:solidFill>
                  <a:schemeClr val="tx1"/>
                </a:solidFill>
              </a:rPr>
              <a:t>q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B4EA0E1-72D7-4B69-B7AA-B3AF5D1D9E4C}"/>
              </a:ext>
            </a:extLst>
          </p:cNvPr>
          <p:cNvSpPr txBox="1">
            <a:spLocks/>
          </p:cNvSpPr>
          <p:nvPr/>
        </p:nvSpPr>
        <p:spPr bwMode="black">
          <a:xfrm>
            <a:off x="6524438" y="4359383"/>
            <a:ext cx="3295650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Małe </a:t>
            </a:r>
            <a:r>
              <a:rPr lang="pl-PL" sz="1200" i="1" dirty="0">
                <a:solidFill>
                  <a:schemeClr val="tx1"/>
                </a:solidFill>
              </a:rPr>
              <a:t>p</a:t>
            </a:r>
            <a:r>
              <a:rPr lang="pl-PL" sz="1200" dirty="0">
                <a:solidFill>
                  <a:schemeClr val="tx1"/>
                </a:solidFill>
              </a:rPr>
              <a:t> nie ma znaczenia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Łącznik: zakrzywiony 15">
            <a:extLst>
              <a:ext uri="{FF2B5EF4-FFF2-40B4-BE49-F238E27FC236}">
                <a16:creationId xmlns:a16="http://schemas.microsoft.com/office/drawing/2014/main" id="{673ADC90-8C7D-412E-9AE5-8B64EA6E1B19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rot="5400000" flipH="1" flipV="1">
            <a:off x="4674814" y="3066534"/>
            <a:ext cx="577956" cy="1996167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: zakrzywiony 17">
            <a:extLst>
              <a:ext uri="{FF2B5EF4-FFF2-40B4-BE49-F238E27FC236}">
                <a16:creationId xmlns:a16="http://schemas.microsoft.com/office/drawing/2014/main" id="{5A80A7DD-F723-4037-A850-4D7E2300C4EF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rot="16200000" flipV="1">
            <a:off x="6775198" y="2962317"/>
            <a:ext cx="583744" cy="2210387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42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4" y="414189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Gradient </a:t>
            </a:r>
            <a:r>
              <a:rPr lang="pl-PL" sz="3800" dirty="0" err="1">
                <a:solidFill>
                  <a:schemeClr val="tx1"/>
                </a:solidFill>
              </a:rPr>
              <a:t>descent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53AB9A20-D269-4D26-96C2-428866268326}"/>
              </a:ext>
            </a:extLst>
          </p:cNvPr>
          <p:cNvSpPr txBox="1">
            <a:spLocks/>
          </p:cNvSpPr>
          <p:nvPr/>
        </p:nvSpPr>
        <p:spPr bwMode="black">
          <a:xfrm>
            <a:off x="239485" y="1830201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Losowo rozmieszczamy punkty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0D85DDC-89C4-4FA6-BBD0-FA6A9BBEDC23}"/>
              </a:ext>
            </a:extLst>
          </p:cNvPr>
          <p:cNvSpPr txBox="1">
            <a:spLocks/>
          </p:cNvSpPr>
          <p:nvPr/>
        </p:nvSpPr>
        <p:spPr bwMode="black">
          <a:xfrm>
            <a:off x="3295650" y="2993380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gradient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FBC72B4-8C00-4A8A-ABC5-98B673075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48" y="3606606"/>
            <a:ext cx="8876190" cy="1371429"/>
          </a:xfrm>
          <a:prstGeom prst="rect">
            <a:avLst/>
          </a:prstGeom>
          <a:solidFill>
            <a:schemeClr val="bg1">
              <a:alpha val="90000"/>
            </a:schemeClr>
          </a:solidFill>
          <a:ln w="38100">
            <a:solidFill>
              <a:schemeClr val="tx1"/>
            </a:solidFill>
          </a:ln>
        </p:spPr>
      </p:pic>
      <p:cxnSp>
        <p:nvCxnSpPr>
          <p:cNvPr id="10" name="Łącznik: zakrzywiony 9">
            <a:extLst>
              <a:ext uri="{FF2B5EF4-FFF2-40B4-BE49-F238E27FC236}">
                <a16:creationId xmlns:a16="http://schemas.microsoft.com/office/drawing/2014/main" id="{9CB0E6BD-7665-402C-90CF-59B1995C75D1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6200000" flipH="1">
            <a:off x="3653257" y="1078594"/>
            <a:ext cx="773406" cy="3056165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ytuł 1">
            <a:extLst>
              <a:ext uri="{FF2B5EF4-FFF2-40B4-BE49-F238E27FC236}">
                <a16:creationId xmlns:a16="http://schemas.microsoft.com/office/drawing/2014/main" id="{5A4CFB98-1EDE-475D-ACFA-16CB84D52B69}"/>
              </a:ext>
            </a:extLst>
          </p:cNvPr>
          <p:cNvSpPr txBox="1">
            <a:spLocks/>
          </p:cNvSpPr>
          <p:nvPr/>
        </p:nvSpPr>
        <p:spPr bwMode="black">
          <a:xfrm>
            <a:off x="6803570" y="6054038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Powtarzamy do żądanej dokładności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Łącznik: zakrzywiony 15">
            <a:extLst>
              <a:ext uri="{FF2B5EF4-FFF2-40B4-BE49-F238E27FC236}">
                <a16:creationId xmlns:a16="http://schemas.microsoft.com/office/drawing/2014/main" id="{96B1B50A-FF22-4BA3-96AE-06B3247E8450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rot="16200000" flipH="1">
            <a:off x="6784002" y="3762076"/>
            <a:ext cx="1076003" cy="3507920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5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767975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Przybliżenie </a:t>
            </a:r>
            <a:r>
              <a:rPr lang="pl-PL" sz="3800" dirty="0" err="1">
                <a:solidFill>
                  <a:schemeClr val="tx1"/>
                </a:solidFill>
              </a:rPr>
              <a:t>barnesa</a:t>
            </a:r>
            <a:r>
              <a:rPr lang="pl-PL" sz="3800" dirty="0">
                <a:solidFill>
                  <a:schemeClr val="tx1"/>
                </a:solidFill>
              </a:rPr>
              <a:t>-huta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D6736D1C-3E89-46E9-A545-929C81769DB5}"/>
              </a:ext>
            </a:extLst>
          </p:cNvPr>
          <p:cNvSpPr txBox="1">
            <a:spLocks/>
          </p:cNvSpPr>
          <p:nvPr/>
        </p:nvSpPr>
        <p:spPr bwMode="black">
          <a:xfrm>
            <a:off x="151343" y="2203297"/>
            <a:ext cx="3021843" cy="76850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Wyjściowo złożoność: </a:t>
            </a:r>
            <a:r>
              <a:rPr lang="pl-PL" sz="1200" i="1" dirty="0">
                <a:solidFill>
                  <a:schemeClr val="tx1"/>
                </a:solidFill>
              </a:rPr>
              <a:t>O(N</a:t>
            </a:r>
            <a:r>
              <a:rPr lang="pl-PL" sz="1200" i="1" baseline="30000" dirty="0">
                <a:solidFill>
                  <a:schemeClr val="tx1"/>
                </a:solidFill>
              </a:rPr>
              <a:t>2</a:t>
            </a:r>
            <a:r>
              <a:rPr lang="pl-PL" sz="1200" i="1" dirty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18F584D-74DE-41B6-8FA3-E8C85B751B21}"/>
              </a:ext>
            </a:extLst>
          </p:cNvPr>
          <p:cNvSpPr txBox="1">
            <a:spLocks/>
          </p:cNvSpPr>
          <p:nvPr/>
        </p:nvSpPr>
        <p:spPr bwMode="black">
          <a:xfrm>
            <a:off x="8731075" y="5686720"/>
            <a:ext cx="3281311" cy="959007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 err="1">
                <a:solidFill>
                  <a:schemeClr val="tx1"/>
                </a:solidFill>
              </a:rPr>
              <a:t>UŻywając</a:t>
            </a:r>
            <a:r>
              <a:rPr lang="pl-PL" sz="1200" dirty="0">
                <a:solidFill>
                  <a:schemeClr val="tx1"/>
                </a:solidFill>
              </a:rPr>
              <a:t> przybliżenia: </a:t>
            </a:r>
            <a:r>
              <a:rPr lang="pl-PL" sz="1200" i="1" dirty="0">
                <a:solidFill>
                  <a:schemeClr val="tx1"/>
                </a:solidFill>
              </a:rPr>
              <a:t>O(N log N)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176" name="Picture 8" descr="https://upload.wikimedia.org/wikipedia/commons/0/03/Barnes_hut_used_nodes.png">
            <a:extLst>
              <a:ext uri="{FF2B5EF4-FFF2-40B4-BE49-F238E27FC236}">
                <a16:creationId xmlns:a16="http://schemas.microsoft.com/office/drawing/2014/main" id="{EF938EC1-D73E-4B1B-8A00-DDCAC58D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532" y="2162906"/>
            <a:ext cx="4438935" cy="443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Łącznik: zakrzywiony 13">
            <a:extLst>
              <a:ext uri="{FF2B5EF4-FFF2-40B4-BE49-F238E27FC236}">
                <a16:creationId xmlns:a16="http://schemas.microsoft.com/office/drawing/2014/main" id="{B67BA1A6-A5F2-43CD-B99C-210EA1C2D7D6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2064112" y="2569952"/>
            <a:ext cx="1410573" cy="2214267"/>
          </a:xfrm>
          <a:prstGeom prst="curved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: zakrzywiony 15">
            <a:extLst>
              <a:ext uri="{FF2B5EF4-FFF2-40B4-BE49-F238E27FC236}">
                <a16:creationId xmlns:a16="http://schemas.microsoft.com/office/drawing/2014/main" id="{6D29D682-6385-46A3-87CA-E515FE79C10F}"/>
              </a:ext>
            </a:extLst>
          </p:cNvPr>
          <p:cNvCxnSpPr>
            <a:stCxn id="7176" idx="3"/>
            <a:endCxn id="5" idx="0"/>
          </p:cNvCxnSpPr>
          <p:nvPr/>
        </p:nvCxnSpPr>
        <p:spPr>
          <a:xfrm>
            <a:off x="8315467" y="4382374"/>
            <a:ext cx="2056264" cy="1304346"/>
          </a:xfrm>
          <a:prstGeom prst="curved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38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9DF3E1-F021-4DA9-BFB6-A234D9E02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" b="104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12652F1-7824-4F67-ACDA-50B9F523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01275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pl-PL" sz="3800" dirty="0">
                <a:solidFill>
                  <a:schemeClr val="tx1"/>
                </a:solidFill>
              </a:rPr>
              <a:t>Cechy algorytmu t-</a:t>
            </a:r>
            <a:r>
              <a:rPr lang="pl-PL" sz="3800" dirty="0" err="1">
                <a:solidFill>
                  <a:schemeClr val="tx1"/>
                </a:solidFill>
              </a:rPr>
              <a:t>sne</a:t>
            </a: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9F2490DA-6580-4784-9301-0E3FC23614A7}"/>
              </a:ext>
            </a:extLst>
          </p:cNvPr>
          <p:cNvSpPr txBox="1">
            <a:spLocks/>
          </p:cNvSpPr>
          <p:nvPr/>
        </p:nvSpPr>
        <p:spPr bwMode="black">
          <a:xfrm>
            <a:off x="239485" y="1830201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Niedeterministyczność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D75162C4-98CB-4B2C-BAC7-3F9750555806}"/>
              </a:ext>
            </a:extLst>
          </p:cNvPr>
          <p:cNvSpPr txBox="1">
            <a:spLocks/>
          </p:cNvSpPr>
          <p:nvPr/>
        </p:nvSpPr>
        <p:spPr bwMode="black">
          <a:xfrm>
            <a:off x="2563584" y="5105056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Tylko do wizualizacji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EEF63573-7B2E-47CB-AF2D-F2BEFE66FF6A}"/>
              </a:ext>
            </a:extLst>
          </p:cNvPr>
          <p:cNvSpPr txBox="1">
            <a:spLocks/>
          </p:cNvSpPr>
          <p:nvPr/>
        </p:nvSpPr>
        <p:spPr bwMode="black">
          <a:xfrm>
            <a:off x="5916385" y="1830545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nieliniowość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7D3B2062-6223-4BE5-8843-E886C761E3E7}"/>
              </a:ext>
            </a:extLst>
          </p:cNvPr>
          <p:cNvSpPr txBox="1">
            <a:spLocks/>
          </p:cNvSpPr>
          <p:nvPr/>
        </p:nvSpPr>
        <p:spPr bwMode="black">
          <a:xfrm>
            <a:off x="7108370" y="3531451"/>
            <a:ext cx="4742089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Znalezienie lokalnej struktury zbioru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Łącznik: zakrzywiony 13">
            <a:extLst>
              <a:ext uri="{FF2B5EF4-FFF2-40B4-BE49-F238E27FC236}">
                <a16:creationId xmlns:a16="http://schemas.microsoft.com/office/drawing/2014/main" id="{C0D8C1CF-BAD5-4556-9820-632B300C7436}"/>
              </a:ext>
            </a:extLst>
          </p:cNvPr>
          <p:cNvCxnSpPr>
            <a:stCxn id="9" idx="0"/>
            <a:endCxn id="8" idx="2"/>
          </p:cNvCxnSpPr>
          <p:nvPr/>
        </p:nvCxnSpPr>
        <p:spPr>
          <a:xfrm rot="16200000" flipV="1">
            <a:off x="8178531" y="2230566"/>
            <a:ext cx="1311133" cy="1290637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ytuł 1">
            <a:extLst>
              <a:ext uri="{FF2B5EF4-FFF2-40B4-BE49-F238E27FC236}">
                <a16:creationId xmlns:a16="http://schemas.microsoft.com/office/drawing/2014/main" id="{744607A6-8F4B-448D-A877-37EB8EE76BB8}"/>
              </a:ext>
            </a:extLst>
          </p:cNvPr>
          <p:cNvSpPr txBox="1">
            <a:spLocks/>
          </p:cNvSpPr>
          <p:nvPr/>
        </p:nvSpPr>
        <p:spPr bwMode="black">
          <a:xfrm>
            <a:off x="1110342" y="3565072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Różne punkty startowe, różne wyniki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Łącznik: zakrzywiony 17">
            <a:extLst>
              <a:ext uri="{FF2B5EF4-FFF2-40B4-BE49-F238E27FC236}">
                <a16:creationId xmlns:a16="http://schemas.microsoft.com/office/drawing/2014/main" id="{DD184BF4-73F7-459B-930C-AB939EA243CB}"/>
              </a:ext>
            </a:extLst>
          </p:cNvPr>
          <p:cNvCxnSpPr>
            <a:endCxn id="4" idx="2"/>
          </p:cNvCxnSpPr>
          <p:nvPr/>
        </p:nvCxnSpPr>
        <p:spPr>
          <a:xfrm rot="16200000" flipV="1">
            <a:off x="2296530" y="2435323"/>
            <a:ext cx="1301555" cy="870857"/>
          </a:xfrm>
          <a:prstGeom prst="curved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ytuł 1">
            <a:extLst>
              <a:ext uri="{FF2B5EF4-FFF2-40B4-BE49-F238E27FC236}">
                <a16:creationId xmlns:a16="http://schemas.microsoft.com/office/drawing/2014/main" id="{5511FD01-C1D9-442B-B049-4807F0261710}"/>
              </a:ext>
            </a:extLst>
          </p:cNvPr>
          <p:cNvSpPr txBox="1">
            <a:spLocks/>
          </p:cNvSpPr>
          <p:nvPr/>
        </p:nvSpPr>
        <p:spPr bwMode="black">
          <a:xfrm>
            <a:off x="7525032" y="5108737"/>
            <a:ext cx="4544786" cy="389773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chemeClr val="tx1"/>
                </a:solidFill>
              </a:rPr>
              <a:t>nienadzorowane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79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6" grpId="0" animBg="1"/>
      <p:bldP spid="13" grpId="0" animBg="1"/>
    </p:bldLst>
  </p:timing>
</p:sld>
</file>

<file path=ppt/theme/theme1.xml><?xml version="1.0" encoding="utf-8"?>
<a:theme xmlns:a="http://schemas.openxmlformats.org/drawingml/2006/main" name="Paczka">
  <a:themeElements>
    <a:clrScheme name="Paczka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zk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zka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231</Words>
  <Application>Microsoft Office PowerPoint</Application>
  <PresentationFormat>Panoramiczny</PresentationFormat>
  <Paragraphs>73</Paragraphs>
  <Slides>21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5" baseType="lpstr">
      <vt:lpstr>Arial</vt:lpstr>
      <vt:lpstr>Calibri</vt:lpstr>
      <vt:lpstr>Gill Sans MT</vt:lpstr>
      <vt:lpstr>Paczka</vt:lpstr>
      <vt:lpstr>Wizualizacja wielowymiarowego zbioru danych przy użyciu algorytmu t-SNE</vt:lpstr>
      <vt:lpstr>t-SNE = t-distributed stochastic neighbor embedding</vt:lpstr>
      <vt:lpstr>Działanie</vt:lpstr>
      <vt:lpstr>Model probabilistyczny</vt:lpstr>
      <vt:lpstr>Model probabilistyczny przestrzeń o mniejszym wymiarze</vt:lpstr>
      <vt:lpstr>Różnica pomiędzy modelami</vt:lpstr>
      <vt:lpstr>Gradient descent</vt:lpstr>
      <vt:lpstr>Przybliżenie barnesa-huta</vt:lpstr>
      <vt:lpstr>Cechy algorytmu t-sne</vt:lpstr>
      <vt:lpstr>PCA czy t-sne?</vt:lpstr>
      <vt:lpstr>implementacje</vt:lpstr>
      <vt:lpstr>implementacje</vt:lpstr>
      <vt:lpstr>Przykład I</vt:lpstr>
      <vt:lpstr>Przykład I, pca</vt:lpstr>
      <vt:lpstr>Przykład I, pca</vt:lpstr>
      <vt:lpstr>Przykład I, T-SNE</vt:lpstr>
      <vt:lpstr>Przykład I, T-SNE</vt:lpstr>
      <vt:lpstr>PRZYkład II, fałszywe klastry</vt:lpstr>
      <vt:lpstr>PRZYkład II, fałszywe klastry</vt:lpstr>
      <vt:lpstr>PRZYkład II, fałszywe klastry</vt:lpstr>
      <vt:lpstr>Dziękuję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Wizualizacja wielowymiarowego zbioru przy użyciu algorytmu t-SNE</dc:title>
  <dc:creator>Wojtek Kretowicz</dc:creator>
  <cp:lastModifiedBy>Wojtek Kretowicz</cp:lastModifiedBy>
  <cp:revision>107</cp:revision>
  <dcterms:created xsi:type="dcterms:W3CDTF">2019-03-17T14:50:56Z</dcterms:created>
  <dcterms:modified xsi:type="dcterms:W3CDTF">2019-03-23T22:59:03Z</dcterms:modified>
</cp:coreProperties>
</file>